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1" r:id="rId3"/>
    <p:sldId id="260" r:id="rId4"/>
    <p:sldId id="298" r:id="rId5"/>
    <p:sldId id="297" r:id="rId6"/>
    <p:sldId id="258" r:id="rId7"/>
    <p:sldId id="266" r:id="rId8"/>
    <p:sldId id="292" r:id="rId9"/>
    <p:sldId id="293" r:id="rId10"/>
    <p:sldId id="294" r:id="rId11"/>
    <p:sldId id="295" r:id="rId12"/>
    <p:sldId id="267" r:id="rId13"/>
    <p:sldId id="268" r:id="rId14"/>
    <p:sldId id="296" r:id="rId15"/>
    <p:sldId id="299" r:id="rId16"/>
    <p:sldId id="301" r:id="rId17"/>
    <p:sldId id="302" r:id="rId18"/>
    <p:sldId id="300" r:id="rId19"/>
    <p:sldId id="304" r:id="rId20"/>
    <p:sldId id="272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2" y="6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1D0179-3A0D-9262-9A92-157577C110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868CC5-DC6A-A2D8-A718-106A4911C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510FE7-21CD-1230-2A93-16C8D607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3EDC3B-50AF-BCB8-7CD8-CF283E1EA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060D28-E3B5-E16E-17F9-E8895840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706484-8114-2BC7-DCA0-6C06AFEDE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43D072D-B940-B58B-0690-12A3AF7B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6B8876-C1E5-2D74-A8EB-0EFADAD37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91D783-D974-39E5-46B5-9E57ACBF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31194E-2BCA-98F0-B585-37CCB986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94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3E79681-3708-D8FD-C1DE-F83C2B3E2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3342CD-4D91-7620-C419-1F7C1B319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ABD0B1-0990-B286-46E8-90D800D78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4B320-F711-B200-7EDC-198F3A1B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3B2393-9756-6011-E746-80F1E6FA2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90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912A0-8BE9-27B8-5538-A8812063A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61903E-FD47-3C2E-76C0-E6FC2C906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46DFB1-0E32-A075-8F74-C329553F3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DD4B7A-3E65-BBFB-043D-793F56849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9D280F-1E2C-C732-7281-B7144F0EE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39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850DD-BCE6-12A3-B180-BABC83025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A746BE-F9F9-39C6-079F-3B9207CD5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B6A03C-0136-4D0F-B002-CD8FC2404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BD611A-AFCA-1269-9A1C-8406381B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92F29C-D65C-4F4F-01EB-80BECCA47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50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0F1770-8740-C6B5-7F79-EB16A4A1D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05F400-4259-0E1E-48AD-68FE92F546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054680-ACF6-F679-9012-D07095D21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9C6A52-F778-0E51-957F-657C17481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89497F-6032-C0F8-05C4-B8F551E9B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EE41D3-6EBC-D4CE-8449-FD04ADAD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055C0D-8110-DF3D-98F4-3E8C3925D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1DD980-D5A4-E317-6075-4A9A80B22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E85CF6-1EA2-99A1-F693-25283EE01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52AB1F-7AB3-142D-99B0-32F87F1C0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9D3B71-07F3-3C9C-D0C6-683D289B5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E02B0F5-9BB2-AEB7-9186-3FB98C781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347457-DE4E-816E-A7B7-AEBE7FFB8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741A0D-316B-117F-86C9-00B6529BD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15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5E546-102A-FAA6-A108-88C0F4DC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73C906D-B325-EE18-77A6-87673FDB7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EC5E786-A47C-EDD5-B6C5-251B9F8EF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A37F897-F0E5-EAA7-9FBD-5D330FF4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514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4DCA6B1-58A4-22B6-DE75-8F9C5394B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B7D7AC-6718-9E98-E732-6DFD3F9D7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1CB8A7A-E561-0A3D-EBD9-E2FBEFFCA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42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745CB-6190-416E-150C-5C9624357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5761CE-5B44-AC5A-C8B4-B92070EF8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8C78C5-AFB5-3200-8346-06EAF777F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8299B-9158-3F57-9A13-0808329D6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EB9A83-8B27-CF0B-4451-563956547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F5B08C-11AA-CA7A-43DF-604BCE5FC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62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482DC-68D1-808F-9025-BC7A5F2C4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039CF6-621C-2A3C-A857-85397B144C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B7C24B-9BF5-1C5E-DE52-D265BEEA2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CA06E4-6FD3-4B62-2971-171FE1912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EDFEC5-2649-A6F4-AD43-FA0C2AD2A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09EBCF-29A1-2380-26C5-4735F27B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91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FEB4ECC-C3A6-4FC8-F1E3-411E6482B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D610AF-03AC-4989-1F48-07A3F2713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AE199A-A552-2AC7-C612-01ED4A309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B211F-4B91-4240-92EA-25EC90B7C71D}" type="datetimeFigureOut">
              <a:rPr lang="zh-CN" altLang="en-US" smtClean="0"/>
              <a:t>2024/7/10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0FA04C-E3B9-78AE-51EF-4FCD7FFD3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F4A274-1308-B54B-0F0A-1DCC27363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D47FF-6B06-4CCC-B559-A3E3C2C68A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535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ilkv.io/zh/docs/duo/getting-started/boot" TargetMode="External"/><Relationship Id="rId2" Type="http://schemas.openxmlformats.org/officeDocument/2006/relationships/hyperlink" Target="https://mp.weixin.qq.com/s/ap7vjHvGWfXjb3ZP8v0UE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LlamaFamily/Llama-Chinese" TargetMode="External"/><Relationship Id="rId4" Type="http://schemas.openxmlformats.org/officeDocument/2006/relationships/hyperlink" Target="https://milkv.io/zh/docs/duo/getting-started/duos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1CAF4D-75C3-47C8-02C3-007EC01803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>
                <a:highlight>
                  <a:srgbClr val="FFFFFF"/>
                </a:highlight>
                <a:latin typeface="system-ui"/>
              </a:rPr>
              <a:t>在</a:t>
            </a:r>
            <a:r>
              <a:rPr lang="en-US" altLang="zh-CN" b="0" i="0" dirty="0">
                <a:effectLst/>
                <a:highlight>
                  <a:srgbClr val="FFFFFF"/>
                </a:highlight>
                <a:latin typeface="system-ui"/>
              </a:rPr>
              <a:t>Duo S</a:t>
            </a:r>
            <a:r>
              <a:rPr lang="zh-CN" altLang="en-US" b="0" i="0" dirty="0">
                <a:effectLst/>
                <a:highlight>
                  <a:srgbClr val="FFFFFF"/>
                </a:highlight>
                <a:latin typeface="system-ui"/>
              </a:rPr>
              <a:t>上跑你的第一个生成式</a:t>
            </a:r>
            <a:r>
              <a:rPr lang="en-US" altLang="zh-CN" b="0" i="0" dirty="0">
                <a:effectLst/>
                <a:highlight>
                  <a:srgbClr val="FFFFFF"/>
                </a:highlight>
                <a:latin typeface="system-ui"/>
              </a:rPr>
              <a:t>AI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3C5CAD-4489-766B-E92D-12F5B45BA2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                                                         汇报人：张馥媛</a:t>
            </a:r>
            <a:endParaRPr lang="en-US" altLang="zh-CN" dirty="0"/>
          </a:p>
          <a:p>
            <a:r>
              <a:rPr lang="en-US" altLang="zh-CN" dirty="0"/>
              <a:t>                                                    </a:t>
            </a:r>
            <a:r>
              <a:rPr lang="zh-CN" altLang="en-US" dirty="0"/>
              <a:t>汇报时间：</a:t>
            </a:r>
            <a:r>
              <a:rPr lang="en-US" altLang="zh-CN" dirty="0"/>
              <a:t>2024.07.11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0647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  <a:r>
              <a:rPr lang="en-US" altLang="zh-CN" dirty="0"/>
              <a:t>-</a:t>
            </a:r>
            <a:r>
              <a:rPr lang="zh-CN" altLang="en-US" dirty="0"/>
              <a:t>故事机部分代码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1400" dirty="0">
              <a:effectLst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4EF817-D86C-8A59-89E8-1C9DEE4D0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26" y="1390650"/>
            <a:ext cx="6076950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18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  <a:r>
              <a:rPr lang="en-US" altLang="zh-CN" dirty="0"/>
              <a:t>-</a:t>
            </a:r>
            <a:r>
              <a:rPr lang="zh-CN" altLang="en-US" dirty="0"/>
              <a:t>获取</a:t>
            </a:r>
            <a:r>
              <a:rPr lang="en-US" altLang="zh-CN" dirty="0" err="1"/>
              <a:t>appKey</a:t>
            </a:r>
            <a:r>
              <a:rPr lang="zh-CN" altLang="en-US" dirty="0"/>
              <a:t>和</a:t>
            </a:r>
            <a:r>
              <a:rPr lang="en-US" altLang="zh-CN" dirty="0"/>
              <a:t>token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1400" dirty="0">
              <a:effectLst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1D22618-E252-78B4-AA15-768DF3A5A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867525" cy="46386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FA1FDCE-9A39-857A-565D-7FD064E2E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391892"/>
            <a:ext cx="9672430" cy="542557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653DFA6-7B44-0FC0-0988-A11BC8BF3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87" y="2014537"/>
            <a:ext cx="1079182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485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zh-CN" altLang="en-US" dirty="0"/>
              <a:t>串口登录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E58C973-E7B5-716D-3462-9EEE28199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000" y="1690688"/>
            <a:ext cx="5364555" cy="4351338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97724A7-9B71-866D-C361-723C88098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721" y="2526402"/>
            <a:ext cx="5295443" cy="215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0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zh-CN" altLang="en-US" dirty="0"/>
              <a:t>串口登录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3D0513-047A-64F2-020D-A8C63F1CB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48" y="1314588"/>
            <a:ext cx="6596269" cy="55072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18FBE03-1C97-B910-7974-6AA001786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070" y="1315968"/>
            <a:ext cx="6734290" cy="554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1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en-US" altLang="zh-CN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SPI</a:t>
            </a:r>
            <a:r>
              <a:rPr lang="zh-CN" altLang="en-US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显示屏连接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46D6B2D-8163-965E-10B5-0449743BC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451" y="1488088"/>
            <a:ext cx="7105628" cy="526862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3722C05-61F9-841B-308C-BD71473AB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451" y="1488087"/>
            <a:ext cx="7431157" cy="536991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99599D4-4BE3-FE61-3407-AFE219A92699}"/>
              </a:ext>
            </a:extLst>
          </p:cNvPr>
          <p:cNvSpPr txBox="1"/>
          <p:nvPr/>
        </p:nvSpPr>
        <p:spPr>
          <a:xfrm>
            <a:off x="983974" y="1825625"/>
            <a:ext cx="3677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#</a:t>
            </a:r>
            <a:r>
              <a:rPr lang="zh-CN" altLang="en-US"/>
              <a:t>清屏</a:t>
            </a:r>
          </a:p>
          <a:p>
            <a:r>
              <a:rPr lang="en-US" altLang="zh-CN"/>
              <a:t>cat /dev/zero &gt; /dev/fb0</a:t>
            </a:r>
          </a:p>
          <a:p>
            <a:r>
              <a:rPr lang="en-US" altLang="zh-CN"/>
              <a:t>#</a:t>
            </a:r>
            <a:r>
              <a:rPr lang="zh-CN" altLang="en-US"/>
              <a:t>花屏</a:t>
            </a:r>
          </a:p>
          <a:p>
            <a:r>
              <a:rPr lang="en-US" altLang="zh-CN"/>
              <a:t>cat /dev/random &gt; /dev/fb0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4F73380-53C9-2C1F-FA2F-7CBCA823D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8782" y="1825624"/>
            <a:ext cx="8037688" cy="486301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AEB6EE8-D26C-E418-39FF-488F796DE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2644" y="1492849"/>
            <a:ext cx="8233447" cy="519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0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en-US" altLang="zh-CN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USB</a:t>
            </a:r>
            <a:r>
              <a:rPr lang="zh-CN" altLang="en-US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声卡连接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E0C1A9-07BF-E5D8-4E0C-743677B5F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38" y="1468877"/>
            <a:ext cx="7642041" cy="50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25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zh-CN" altLang="en-US" dirty="0">
                <a:highlight>
                  <a:srgbClr val="FFFFFF"/>
                </a:highlight>
              </a:rPr>
              <a:t>音频输入连接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9599D4-4BE3-FE61-3407-AFE219A92699}"/>
              </a:ext>
            </a:extLst>
          </p:cNvPr>
          <p:cNvSpPr txBox="1"/>
          <p:nvPr/>
        </p:nvSpPr>
        <p:spPr>
          <a:xfrm>
            <a:off x="838200" y="1825625"/>
            <a:ext cx="3677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录音命令</a:t>
            </a:r>
            <a:r>
              <a:rPr lang="en-US" altLang="zh-CN" dirty="0"/>
              <a:t>(</a:t>
            </a:r>
            <a:r>
              <a:rPr lang="en-US" altLang="zh-CN" dirty="0" err="1"/>
              <a:t>Ctrl+C</a:t>
            </a:r>
            <a:r>
              <a:rPr lang="zh-CN" altLang="en-US" dirty="0"/>
              <a:t>结束录音</a:t>
            </a:r>
            <a:r>
              <a:rPr lang="en-US" altLang="zh-CN" dirty="0"/>
              <a:t>)</a:t>
            </a:r>
            <a:r>
              <a:rPr lang="zh-CN" altLang="en-US" dirty="0"/>
              <a:t>：</a:t>
            </a:r>
          </a:p>
          <a:p>
            <a:r>
              <a:rPr lang="en-US" altLang="zh-CN" dirty="0" err="1"/>
              <a:t>arecord</a:t>
            </a:r>
            <a:r>
              <a:rPr lang="en-US" altLang="zh-CN" dirty="0"/>
              <a:t> -f </a:t>
            </a:r>
            <a:r>
              <a:rPr lang="en-US" altLang="zh-CN" dirty="0" err="1"/>
              <a:t>dat</a:t>
            </a:r>
            <a:r>
              <a:rPr lang="en-US" altLang="zh-CN" dirty="0"/>
              <a:t> -c 1 -r 16000 XXXX.wav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72E31BD-307A-2CE5-9840-8BD04AB24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043" y="1511503"/>
            <a:ext cx="6649751" cy="49795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A36F5A-0DBE-5B2F-BC86-98A9516B8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61908"/>
            <a:ext cx="66103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6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zh-CN" altLang="en-US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音频输出连接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9599D4-4BE3-FE61-3407-AFE219A92699}"/>
              </a:ext>
            </a:extLst>
          </p:cNvPr>
          <p:cNvSpPr txBox="1"/>
          <p:nvPr/>
        </p:nvSpPr>
        <p:spPr>
          <a:xfrm>
            <a:off x="838200" y="1825625"/>
            <a:ext cx="3677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播放录音</a:t>
            </a:r>
            <a:r>
              <a:rPr lang="en-US" altLang="zh-CN" dirty="0"/>
              <a:t>:</a:t>
            </a:r>
          </a:p>
          <a:p>
            <a:r>
              <a:rPr lang="en-US" altLang="zh-CN" dirty="0" err="1"/>
              <a:t>aplay</a:t>
            </a:r>
            <a:r>
              <a:rPr lang="en-US" altLang="zh-CN" dirty="0"/>
              <a:t> XXXX.wav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5485A0-D695-82A8-57EF-788FA3134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424" y="1740483"/>
            <a:ext cx="6610350" cy="452162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D3E538B-862C-BCDB-ADF6-87AF1197A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38622"/>
            <a:ext cx="6638925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5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连接外设</a:t>
            </a:r>
            <a:r>
              <a:rPr lang="en-US" altLang="zh-CN" dirty="0"/>
              <a:t>-</a:t>
            </a:r>
            <a:r>
              <a:rPr lang="zh-CN" altLang="en-US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按键连接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0" i="0" dirty="0">
                <a:solidFill>
                  <a:srgbClr val="1C1E21"/>
                </a:solidFill>
                <a:effectLst/>
                <a:latin typeface="system-ui"/>
              </a:rPr>
              <a:t> </a:t>
            </a:r>
            <a:endParaRPr lang="en-US" altLang="zh-CN" sz="2400" dirty="0">
              <a:solidFill>
                <a:srgbClr val="1C1E21"/>
              </a:solidFill>
              <a:latin typeface="system-ui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sz="2400" dirty="0">
              <a:solidFill>
                <a:srgbClr val="1C1E21"/>
              </a:solidFill>
              <a:latin typeface="system-ui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0BC55FC-7836-80CD-ABF8-899FE5F6B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503" y="1825625"/>
            <a:ext cx="6898999" cy="322035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83F337-6D50-24FE-A16F-E3BDB8509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224" y="1440470"/>
            <a:ext cx="6899000" cy="520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4BC6D8-4ED4-7A97-2F00-FB0B7DC77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08EB3A-4DED-02E9-A841-ECBD00E5C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安装运行依赖包</a:t>
            </a:r>
          </a:p>
          <a:p>
            <a:r>
              <a:rPr lang="en-US" altLang="zh-CN" dirty="0"/>
              <a:t>pip install requests -</a:t>
            </a:r>
            <a:r>
              <a:rPr lang="en-US" altLang="zh-CN" dirty="0" err="1"/>
              <a:t>i</a:t>
            </a:r>
            <a:r>
              <a:rPr lang="en-US" altLang="zh-CN" dirty="0"/>
              <a:t> https://pypi.tuna.tsinghua.edu.cn/simple some-package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运行故事机</a:t>
            </a:r>
            <a:r>
              <a:rPr lang="en-US" altLang="zh-CN" dirty="0"/>
              <a:t>baby llama</a:t>
            </a:r>
          </a:p>
          <a:p>
            <a:r>
              <a:rPr lang="en-US" altLang="zh-CN" dirty="0"/>
              <a:t>python asr_chat-llama-baby.py</a:t>
            </a:r>
          </a:p>
          <a:p>
            <a:r>
              <a:rPr lang="en-US" altLang="zh-CN" sz="2000" dirty="0"/>
              <a:t># </a:t>
            </a:r>
            <a:r>
              <a:rPr lang="zh-CN" altLang="en-US" sz="2000" dirty="0"/>
              <a:t>在输出</a:t>
            </a:r>
            <a:r>
              <a:rPr lang="en-US" altLang="zh-CN" sz="2000" dirty="0"/>
              <a:t>Wait for key press</a:t>
            </a:r>
            <a:r>
              <a:rPr lang="zh-CN" altLang="en-US" sz="2000" dirty="0"/>
              <a:t>后，通过按键输入语音（按住即开始语音输入，松开即结束语音输入）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E842C8-D024-3568-F90C-0533E1B67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5" y="1576388"/>
            <a:ext cx="97726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3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F8F17-F996-7D82-C473-473F5139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F7DDAE-A0E0-50FD-C453-06BEFD07C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Baby </a:t>
            </a:r>
            <a:r>
              <a:rPr lang="en-US" altLang="zh-CN" dirty="0" err="1"/>
              <a:t>LLaMA</a:t>
            </a:r>
            <a:r>
              <a:rPr lang="en-US" altLang="zh-CN" dirty="0"/>
              <a:t> 2 on Duo</a:t>
            </a:r>
          </a:p>
          <a:p>
            <a:r>
              <a:rPr lang="en-US" altLang="zh-CN" dirty="0"/>
              <a:t>Duo S</a:t>
            </a:r>
            <a:r>
              <a:rPr lang="zh-CN" altLang="en-US" dirty="0"/>
              <a:t>简介</a:t>
            </a:r>
            <a:endParaRPr lang="en-US" altLang="zh-CN" dirty="0"/>
          </a:p>
          <a:p>
            <a:r>
              <a:rPr lang="zh-CN" altLang="en-US" dirty="0"/>
              <a:t>准备</a:t>
            </a:r>
            <a:endParaRPr lang="en-US" altLang="zh-CN" dirty="0"/>
          </a:p>
          <a:p>
            <a:r>
              <a:rPr lang="zh-CN" altLang="en-US" dirty="0"/>
              <a:t>登录</a:t>
            </a:r>
            <a:r>
              <a:rPr lang="en-US" altLang="zh-CN" dirty="0"/>
              <a:t>Duo S</a:t>
            </a:r>
          </a:p>
          <a:p>
            <a:r>
              <a:rPr lang="zh-CN" altLang="en-US" dirty="0"/>
              <a:t>连接外设</a:t>
            </a:r>
            <a:endParaRPr lang="en-US" altLang="zh-CN" dirty="0"/>
          </a:p>
          <a:p>
            <a:r>
              <a:rPr lang="zh-CN" altLang="en-US" dirty="0"/>
              <a:t>实例演示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024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6D7B71-94F3-ADE3-0447-C825305E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4F1FEC-79C1-FA40-BF43-BA8D88E92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【</a:t>
            </a: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内附教程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】</a:t>
            </a: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来养一只羊驼宝宝吧？！快来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Duo S</a:t>
            </a: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上跑你的第一个生成式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AI (qq.com)</a:t>
            </a:r>
            <a:endParaRPr lang="en-US" altLang="zh-CN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3"/>
              </a:rPr>
              <a:t>从 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3"/>
              </a:rPr>
              <a:t>microSD </a:t>
            </a: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3"/>
              </a:rPr>
              <a:t>卡启动 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3"/>
              </a:rPr>
              <a:t>Duo | Milk-V (milkv.io)</a:t>
            </a:r>
            <a:endParaRPr lang="en-US" altLang="zh-CN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4"/>
              </a:rPr>
              <a:t>Duo S | Milk-V (milkv.io)</a:t>
            </a:r>
            <a:endParaRPr lang="en-US" altLang="zh-CN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u="sng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5"/>
              </a:rPr>
              <a:t>LlamaFamily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5"/>
              </a:rPr>
              <a:t>/Llama-Chinese: Llama</a:t>
            </a:r>
            <a:r>
              <a:rPr lang="zh-CN" altLang="en-US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5"/>
              </a:rPr>
              <a:t>中文社区</a:t>
            </a:r>
            <a:r>
              <a:rPr lang="en-US" altLang="zh-CN" b="0" i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  <a:hlinkClick r:id="rId5"/>
              </a:rPr>
              <a:t>(github.com)</a:t>
            </a:r>
            <a:endParaRPr lang="en-US" altLang="zh-CN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44763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D2B8B2-D0B5-DCEF-2221-B7F61F09B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1A8A23-8F6E-FDDC-28CD-DB151B3ED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谢谢</a:t>
            </a:r>
            <a:endParaRPr lang="en-US" altLang="zh-CN" dirty="0"/>
          </a:p>
          <a:p>
            <a:pPr marL="0" indent="0" algn="ctr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CA62464-326B-037B-BCD0-9FE91CEBF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0" y="2840193"/>
            <a:ext cx="5219700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380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3DE68C-55D8-D0EE-F883-F73EE818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Baby </a:t>
            </a:r>
            <a:r>
              <a:rPr lang="en-US" altLang="zh-CN" dirty="0" err="1"/>
              <a:t>LLaMA</a:t>
            </a:r>
            <a:r>
              <a:rPr lang="en-US" altLang="zh-CN" dirty="0"/>
              <a:t> 2 on Duo</a:t>
            </a:r>
          </a:p>
        </p:txBody>
      </p:sp>
      <p:sp>
        <p:nvSpPr>
          <p:cNvPr id="20" name="内容占位符 19">
            <a:extLst>
              <a:ext uri="{FF2B5EF4-FFF2-40B4-BE49-F238E27FC236}">
                <a16:creationId xmlns:a16="http://schemas.microsoft.com/office/drawing/2014/main" id="{7000D3DF-BB22-7839-B4F0-0559D0E125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OpenAI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的创始成员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Andrej </a:t>
            </a:r>
            <a:r>
              <a:rPr lang="en-US" altLang="zh-CN" sz="24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Karpathy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近日在一个周末内训练了一个微型</a:t>
            </a:r>
            <a:r>
              <a:rPr lang="en-US" altLang="zh-CN" sz="24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LLaMA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 2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模型，并成功将其移植到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C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语言中。这个项目被他命名为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Baby </a:t>
            </a:r>
            <a:r>
              <a:rPr lang="en-US" altLang="zh-CN" sz="24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LLaMA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 2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，令人惊叹的是，推理代码仅有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500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mp-quote"/>
              </a:rPr>
              <a:t>行。</a:t>
            </a:r>
            <a:endParaRPr lang="zh-CN" altLang="en-US" sz="2400" b="0" i="0" dirty="0">
              <a:effectLst/>
              <a:highlight>
                <a:srgbClr val="FFFFFF"/>
              </a:highlight>
              <a:latin typeface="system-ui"/>
            </a:endParaRPr>
          </a:p>
          <a:p>
            <a:pPr algn="just"/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ystem-ui"/>
              </a:rPr>
              <a:t>在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ystem-ui"/>
              </a:rPr>
              <a:t>RISC-V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ystem-ui"/>
              </a:rPr>
              <a:t>挑战赛中，我们期望在一个轻量级的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ystem-ui"/>
              </a:rPr>
              <a:t>RISC-V</a:t>
            </a:r>
            <a:r>
              <a:rPr lang="zh-CN" altLang="en-US" sz="2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ystem-ui"/>
              </a:rPr>
              <a:t>开发板上把这个模型运行起来，所以就有了这个赛题：</a:t>
            </a:r>
            <a:r>
              <a:rPr lang="en-US" altLang="zh-CN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ystem-ui"/>
              </a:rPr>
              <a:t>Baby </a:t>
            </a:r>
            <a:r>
              <a:rPr lang="en-US" altLang="zh-CN" sz="2400" b="1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ystem-ui"/>
              </a:rPr>
              <a:t>LLaMA</a:t>
            </a:r>
            <a:r>
              <a:rPr lang="en-US" altLang="zh-CN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ystem-ui"/>
              </a:rPr>
              <a:t> 2 on Duo </a:t>
            </a:r>
            <a:r>
              <a:rPr lang="zh-CN" alt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ystem-ui"/>
              </a:rPr>
              <a:t>速度优化</a:t>
            </a:r>
            <a:endParaRPr lang="zh-CN" altLang="en-US" sz="2400" b="0" i="0" dirty="0">
              <a:effectLst/>
              <a:highlight>
                <a:srgbClr val="FFFFFF"/>
              </a:highlight>
              <a:latin typeface="system-ui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58C2C5-DF89-CCE5-3DEA-816F135E15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56504F-D31A-B541-6729-C7DD47172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2574" y="1566864"/>
            <a:ext cx="7484165" cy="405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4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3DE68C-55D8-D0EE-F883-F73EE818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Baby </a:t>
            </a:r>
            <a:r>
              <a:rPr lang="en-US" altLang="zh-CN" dirty="0" err="1"/>
              <a:t>LLaMA</a:t>
            </a:r>
            <a:r>
              <a:rPr lang="en-US" altLang="zh-CN" dirty="0"/>
              <a:t> 2 on Duo-</a:t>
            </a:r>
            <a:r>
              <a:rPr lang="zh-CN" altLang="en-US" dirty="0"/>
              <a:t>实机演示</a:t>
            </a:r>
            <a:endParaRPr lang="en-US" alt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58C2C5-DF89-CCE5-3DEA-816F135E1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b="1" dirty="0"/>
              <a:t>让</a:t>
            </a:r>
            <a:r>
              <a:rPr lang="en-US" altLang="zh-CN" b="1" dirty="0" err="1"/>
              <a:t>DuoS</a:t>
            </a:r>
            <a:r>
              <a:rPr lang="zh-CN" altLang="en-US" b="1" dirty="0"/>
              <a:t>成为孩子的“故事王”</a:t>
            </a:r>
          </a:p>
          <a:p>
            <a:endParaRPr lang="zh-CN" altLang="en-US" dirty="0"/>
          </a:p>
          <a:p>
            <a:r>
              <a:rPr lang="zh-CN" altLang="en-US" dirty="0"/>
              <a:t>通过外接</a:t>
            </a:r>
            <a:r>
              <a:rPr lang="en-US" altLang="zh-CN" dirty="0"/>
              <a:t>SPI</a:t>
            </a:r>
            <a:r>
              <a:rPr lang="zh-CN" altLang="en-US" dirty="0"/>
              <a:t>显示屏、麦克风、音频输出设备，</a:t>
            </a:r>
            <a:r>
              <a:rPr lang="en-US" altLang="zh-CN" dirty="0"/>
              <a:t>Duo</a:t>
            </a:r>
            <a:r>
              <a:rPr lang="zh-CN" altLang="en-US" dirty="0"/>
              <a:t>团队实现了一个简易的场景</a:t>
            </a:r>
            <a:r>
              <a:rPr lang="en-US" altLang="zh-CN" dirty="0"/>
              <a:t>Demo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主要分为以下四个部分：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、通过麦克风采集语音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、经过语音转文字</a:t>
            </a:r>
            <a:r>
              <a:rPr lang="en-US" altLang="zh-CN" dirty="0"/>
              <a:t>ASR</a:t>
            </a:r>
            <a:r>
              <a:rPr lang="zh-CN" altLang="en-US" dirty="0"/>
              <a:t>模型实现语音实时转换</a:t>
            </a:r>
          </a:p>
          <a:p>
            <a:r>
              <a:rPr lang="en-US" altLang="zh-CN" dirty="0"/>
              <a:t>3</a:t>
            </a:r>
            <a:r>
              <a:rPr lang="zh-CN" altLang="en-US" dirty="0"/>
              <a:t>、大模型实现“讲故事”实时交互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、通过文字转语音</a:t>
            </a:r>
            <a:r>
              <a:rPr lang="en-US" altLang="zh-CN" dirty="0"/>
              <a:t>TTS</a:t>
            </a:r>
            <a:r>
              <a:rPr lang="zh-CN" altLang="en-US" dirty="0"/>
              <a:t>模型实现语音实时从扬声器播放“故事”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C71B30-A7E7-F143-73C8-1A4D35B9A451}"/>
              </a:ext>
            </a:extLst>
          </p:cNvPr>
          <p:cNvSpPr txBox="1"/>
          <p:nvPr/>
        </p:nvSpPr>
        <p:spPr>
          <a:xfrm>
            <a:off x="159026" y="6480313"/>
            <a:ext cx="10833652" cy="377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https://mp.weixin.qq.com/s/ap7vjHvGWfXjb3ZP8v0UEA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9898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3DE68C-55D8-D0EE-F883-F73EE818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Duo S </a:t>
            </a:r>
            <a:r>
              <a:rPr lang="zh-CN" altLang="en-US" dirty="0"/>
              <a:t>简介</a:t>
            </a:r>
          </a:p>
        </p:txBody>
      </p:sp>
      <p:pic>
        <p:nvPicPr>
          <p:cNvPr id="18" name="内容占位符 17">
            <a:extLst>
              <a:ext uri="{FF2B5EF4-FFF2-40B4-BE49-F238E27FC236}">
                <a16:creationId xmlns:a16="http://schemas.microsoft.com/office/drawing/2014/main" id="{2DEFBC3B-2541-F88E-AE65-C700E19CAE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4358" y="1825625"/>
            <a:ext cx="5089284" cy="4351338"/>
          </a:xfrm>
        </p:spPr>
      </p:pic>
      <p:sp>
        <p:nvSpPr>
          <p:cNvPr id="20" name="内容占位符 19">
            <a:extLst>
              <a:ext uri="{FF2B5EF4-FFF2-40B4-BE49-F238E27FC236}">
                <a16:creationId xmlns:a16="http://schemas.microsoft.com/office/drawing/2014/main" id="{7000D3DF-BB22-7839-B4F0-0559D0E125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400" dirty="0"/>
              <a:t>Milk-V </a:t>
            </a:r>
            <a:r>
              <a:rPr lang="en-US" altLang="zh-CN" sz="2400" dirty="0" err="1"/>
              <a:t>DuoS</a:t>
            </a:r>
            <a:r>
              <a:rPr lang="en-US" altLang="zh-CN" sz="2400" dirty="0"/>
              <a:t> </a:t>
            </a:r>
            <a:r>
              <a:rPr lang="zh-CN" altLang="en-US" sz="2400" dirty="0"/>
              <a:t>是 </a:t>
            </a:r>
            <a:r>
              <a:rPr lang="en-US" altLang="zh-CN" sz="2400" dirty="0"/>
              <a:t>Duo </a:t>
            </a:r>
            <a:r>
              <a:rPr lang="zh-CN" altLang="en-US" sz="2400" dirty="0"/>
              <a:t>的升级型号，升级了 </a:t>
            </a:r>
            <a:r>
              <a:rPr lang="en-US" altLang="zh-CN" sz="2400" dirty="0"/>
              <a:t>SG2000 </a:t>
            </a:r>
            <a:r>
              <a:rPr lang="zh-CN" altLang="en-US" sz="2400" dirty="0"/>
              <a:t>主控，拥有更大的内存（</a:t>
            </a:r>
            <a:r>
              <a:rPr lang="en-US" altLang="zh-CN" sz="2400" dirty="0"/>
              <a:t>512MB</a:t>
            </a:r>
            <a:r>
              <a:rPr lang="zh-CN" altLang="en-US" sz="2400" dirty="0"/>
              <a:t>）和更多的 </a:t>
            </a:r>
            <a:r>
              <a:rPr lang="en-US" altLang="zh-CN" sz="2400" dirty="0"/>
              <a:t>IO </a:t>
            </a:r>
            <a:r>
              <a:rPr lang="zh-CN" altLang="en-US" sz="2400" dirty="0"/>
              <a:t>接口。 它集成了 </a:t>
            </a:r>
            <a:r>
              <a:rPr lang="en-US" altLang="zh-CN" sz="2400" dirty="0"/>
              <a:t>WI-FI 6/BT 5 </a:t>
            </a:r>
            <a:r>
              <a:rPr lang="zh-CN" altLang="en-US" sz="2400" dirty="0"/>
              <a:t>无线功能，并配备 </a:t>
            </a:r>
            <a:r>
              <a:rPr lang="en-US" altLang="zh-CN" sz="2400" dirty="0"/>
              <a:t>USB 2.0 HOST </a:t>
            </a:r>
            <a:r>
              <a:rPr lang="zh-CN" altLang="en-US" sz="2400" dirty="0"/>
              <a:t>接口和 </a:t>
            </a:r>
            <a:r>
              <a:rPr lang="en-US" altLang="zh-CN" sz="2400" dirty="0"/>
              <a:t>100Mbps </a:t>
            </a:r>
            <a:r>
              <a:rPr lang="zh-CN" altLang="en-US" sz="2400" dirty="0"/>
              <a:t>以太网端口，方便用户使用。 它支持双摄像头（</a:t>
            </a:r>
            <a:r>
              <a:rPr lang="en-US" altLang="zh-CN" sz="2400" dirty="0"/>
              <a:t>2x MIPI CSI 2 </a:t>
            </a:r>
            <a:r>
              <a:rPr lang="zh-CN" altLang="en-US" sz="2400" dirty="0"/>
              <a:t>通道）和 </a:t>
            </a:r>
            <a:r>
              <a:rPr lang="en-US" altLang="zh-CN" sz="2400" dirty="0"/>
              <a:t>MIPI </a:t>
            </a:r>
            <a:r>
              <a:rPr lang="zh-CN" altLang="en-US" sz="2400" dirty="0"/>
              <a:t>视频输出（</a:t>
            </a:r>
            <a:r>
              <a:rPr lang="en-US" altLang="zh-CN" sz="2400" dirty="0"/>
              <a:t>MIPI DSI 4 </a:t>
            </a:r>
            <a:r>
              <a:rPr lang="zh-CN" altLang="en-US" sz="2400" dirty="0"/>
              <a:t>通道），可实现多种应用。 </a:t>
            </a:r>
            <a:r>
              <a:rPr lang="en-US" altLang="zh-CN" sz="2400" dirty="0" err="1"/>
              <a:t>DuoS</a:t>
            </a:r>
            <a:r>
              <a:rPr lang="en-US" altLang="zh-CN" sz="2400" dirty="0"/>
              <a:t> </a:t>
            </a:r>
            <a:r>
              <a:rPr lang="zh-CN" altLang="en-US" sz="2400" dirty="0"/>
              <a:t>还支持通过开关在 </a:t>
            </a:r>
            <a:r>
              <a:rPr lang="en-US" altLang="zh-CN" sz="2400" dirty="0"/>
              <a:t>RISC-V </a:t>
            </a:r>
            <a:r>
              <a:rPr lang="zh-CN" altLang="en-US" sz="2400" dirty="0"/>
              <a:t>和 </a:t>
            </a:r>
            <a:r>
              <a:rPr lang="en-US" altLang="zh-CN" sz="2400" dirty="0"/>
              <a:t>ARM </a:t>
            </a:r>
            <a:r>
              <a:rPr lang="zh-CN" altLang="en-US" sz="2400" dirty="0"/>
              <a:t>启动之间切换。 通过性能和接口的增强，</a:t>
            </a:r>
            <a:r>
              <a:rPr lang="en-US" altLang="zh-CN" sz="2400" dirty="0" err="1"/>
              <a:t>DuoS</a:t>
            </a:r>
            <a:r>
              <a:rPr lang="en-US" altLang="zh-CN" sz="2400" dirty="0"/>
              <a:t> </a:t>
            </a:r>
            <a:r>
              <a:rPr lang="zh-CN" altLang="en-US" sz="2400" dirty="0"/>
              <a:t>更适合各种场景和更复杂的项目开发需求。</a:t>
            </a:r>
          </a:p>
        </p:txBody>
      </p:sp>
    </p:spTree>
    <p:extLst>
      <p:ext uri="{BB962C8B-B14F-4D97-AF65-F5344CB8AC3E}">
        <p14:creationId xmlns:p14="http://schemas.microsoft.com/office/powerpoint/2010/main" val="86056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9DA18-D069-68DA-3A05-A2A23257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Duo S </a:t>
            </a:r>
            <a:r>
              <a:rPr lang="zh-CN" altLang="en-US" dirty="0"/>
              <a:t>简介</a:t>
            </a: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F0E58134-C622-647E-0674-7DB328725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934676" y="1704905"/>
            <a:ext cx="432264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10">
            <a:extLst>
              <a:ext uri="{FF2B5EF4-FFF2-40B4-BE49-F238E27FC236}">
                <a16:creationId xmlns:a16="http://schemas.microsoft.com/office/drawing/2014/main" id="{82B331AF-4E3F-13DC-83BE-829C863DD3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AutoShape 12">
            <a:extLst>
              <a:ext uri="{FF2B5EF4-FFF2-40B4-BE49-F238E27FC236}">
                <a16:creationId xmlns:a16="http://schemas.microsoft.com/office/drawing/2014/main" id="{EE83BA84-BC6D-6644-1931-06183F087B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63A3CE3-D762-D626-7744-6B08628C9025}"/>
              </a:ext>
            </a:extLst>
          </p:cNvPr>
          <p:cNvSpPr txBox="1"/>
          <p:nvPr/>
        </p:nvSpPr>
        <p:spPr>
          <a:xfrm>
            <a:off x="5029201" y="6211669"/>
            <a:ext cx="486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0" dirty="0" err="1">
                <a:solidFill>
                  <a:srgbClr val="1C1E21"/>
                </a:solidFill>
                <a:effectLst/>
                <a:highlight>
                  <a:srgbClr val="FFFFFF"/>
                </a:highlight>
                <a:latin typeface="system-ui"/>
              </a:rPr>
              <a:t>DuoS</a:t>
            </a:r>
            <a:r>
              <a:rPr lang="en-US" altLang="zh-CN" b="1" i="0" dirty="0">
                <a:solidFill>
                  <a:srgbClr val="1C1E21"/>
                </a:solidFill>
                <a:effectLst/>
                <a:highlight>
                  <a:srgbClr val="FFFFFF"/>
                </a:highlight>
                <a:latin typeface="system-ui"/>
              </a:rPr>
              <a:t> GPIO </a:t>
            </a:r>
            <a:r>
              <a:rPr lang="zh-CN" altLang="en-US" b="1" i="0" dirty="0">
                <a:solidFill>
                  <a:srgbClr val="1C1E21"/>
                </a:solidFill>
                <a:effectLst/>
                <a:highlight>
                  <a:srgbClr val="FFFFFF"/>
                </a:highlight>
                <a:latin typeface="system-ui"/>
              </a:rPr>
              <a:t>引脚分配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068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90391" cy="435133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Duo S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基础版</a:t>
            </a: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/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wifi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版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USB to TTL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串口模块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网线（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wifi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版可以省略）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Type-C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线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SPI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显示屏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B06EB4A-1690-0B46-18D3-692D0C03D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139590"/>
              </p:ext>
            </p:extLst>
          </p:nvPr>
        </p:nvGraphicFramePr>
        <p:xfrm>
          <a:off x="541421" y="4385548"/>
          <a:ext cx="10515600" cy="210312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10535761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555820761"/>
                    </a:ext>
                  </a:extLst>
                </a:gridCol>
              </a:tblGrid>
              <a:tr h="349891"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文件名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说明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14934"/>
                  </a:ext>
                </a:extLst>
              </a:tr>
              <a:tr h="34989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stable_demo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使用</a:t>
                      </a:r>
                      <a:r>
                        <a:rPr lang="en-US" altLang="zh-CN">
                          <a:effectLst/>
                        </a:rPr>
                        <a:t>lvgl</a:t>
                      </a:r>
                      <a:r>
                        <a:rPr lang="zh-CN" altLang="en-US">
                          <a:effectLst/>
                        </a:rPr>
                        <a:t>在</a:t>
                      </a:r>
                      <a:r>
                        <a:rPr lang="en-US" altLang="zh-CN">
                          <a:effectLst/>
                        </a:rPr>
                        <a:t>lcd</a:t>
                      </a:r>
                      <a:r>
                        <a:rPr lang="zh-CN" altLang="en-US">
                          <a:effectLst/>
                        </a:rPr>
                        <a:t>屏幕上实时显示内容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018765"/>
                  </a:ext>
                </a:extLst>
              </a:tr>
              <a:tr h="349891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runq</a:t>
                      </a:r>
                      <a:r>
                        <a:rPr lang="en-US" dirty="0">
                          <a:effectLst/>
                        </a:rPr>
                        <a:t>-fast-</a:t>
                      </a:r>
                      <a:r>
                        <a:rPr lang="en-US" dirty="0" err="1">
                          <a:effectLst/>
                        </a:rPr>
                        <a:t>gcc</a:t>
                      </a:r>
                      <a:endParaRPr lang="en-US" dirty="0">
                        <a:effectLst/>
                      </a:endParaRP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模型网络结构主函数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406559"/>
                  </a:ext>
                </a:extLst>
              </a:tr>
              <a:tr h="349891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stories15M_q80.bin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llama</a:t>
                      </a:r>
                      <a:r>
                        <a:rPr lang="zh-CN" altLang="en-US">
                          <a:effectLst/>
                        </a:rPr>
                        <a:t>大模型的</a:t>
                      </a:r>
                      <a:r>
                        <a:rPr lang="en-US">
                          <a:effectLst/>
                        </a:rPr>
                        <a:t>API</a:t>
                      </a:r>
                      <a:r>
                        <a:rPr lang="zh-CN" altLang="en-US">
                          <a:effectLst/>
                        </a:rPr>
                        <a:t>权重信息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47298"/>
                  </a:ext>
                </a:extLst>
              </a:tr>
              <a:tr h="349891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tokenizer.bin</a:t>
                      </a:r>
                      <a:endParaRPr lang="en-US" dirty="0">
                        <a:effectLst/>
                      </a:endParaRP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llama</a:t>
                      </a:r>
                      <a:r>
                        <a:rPr lang="zh-CN" altLang="en-US">
                          <a:effectLst/>
                        </a:rPr>
                        <a:t>大模型的</a:t>
                      </a:r>
                      <a:r>
                        <a:rPr lang="en-US">
                          <a:effectLst/>
                        </a:rPr>
                        <a:t>API</a:t>
                      </a:r>
                      <a:r>
                        <a:rPr lang="zh-CN" altLang="en-US">
                          <a:effectLst/>
                        </a:rPr>
                        <a:t>权重信息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654701"/>
                  </a:ext>
                </a:extLst>
              </a:tr>
              <a:tr h="349891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asr_chat-llama-baby.py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通过语音转文字实现“讲故事”实时交互并播放</a:t>
                      </a:r>
                    </a:p>
                  </a:txBody>
                  <a:tcPr marL="82550" marR="8255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022336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D6E051-D2A6-D84D-73F2-D53336B7EA6B}"/>
              </a:ext>
            </a:extLst>
          </p:cNvPr>
          <p:cNvSpPr txBox="1"/>
          <p:nvPr/>
        </p:nvSpPr>
        <p:spPr>
          <a:xfrm>
            <a:off x="5943600" y="1858617"/>
            <a:ext cx="48999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USB</a:t>
            </a:r>
            <a:r>
              <a:rPr lang="zh-CN" alt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声卡</a:t>
            </a:r>
            <a:endParaRPr lang="en-US" altLang="zh-CN" sz="2800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麦克风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音响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按键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杜邦线（若干）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7025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  <a:r>
              <a:rPr lang="en-US" altLang="zh-CN" dirty="0"/>
              <a:t>-</a:t>
            </a:r>
            <a:r>
              <a:rPr lang="zh-CN" altLang="en-US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编译</a:t>
            </a:r>
            <a:r>
              <a:rPr lang="en-US" altLang="zh-CN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stable_demo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 algn="l">
              <a:buNone/>
            </a:pPr>
            <a:endParaRPr lang="en-US" altLang="zh-CN" b="1" i="0" dirty="0">
              <a:solidFill>
                <a:srgbClr val="1F2328"/>
              </a:solidFill>
              <a:effectLst/>
              <a:highlight>
                <a:srgbClr val="FFFFFF"/>
              </a:highlight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下载工具链，然后</a:t>
            </a: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export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环境变量：</a:t>
            </a:r>
            <a:endParaRPr lang="en-US" altLang="zh-CN" b="0" i="0" dirty="0">
              <a:solidFill>
                <a:srgbClr val="1F2328"/>
              </a:solidFill>
              <a:effectLst/>
              <a:highlight>
                <a:srgbClr val="FFFFFF"/>
              </a:highlight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git clone https://github.com/milkv-duo/host-tools.git</a:t>
            </a:r>
            <a:endParaRPr lang="zh-CN" altLang="en-US" b="0" i="0" dirty="0">
              <a:solidFill>
                <a:srgbClr val="1F2328"/>
              </a:solidFill>
              <a:effectLst/>
              <a:highlight>
                <a:srgbClr val="FFFFFF"/>
              </a:highlight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cd host-tools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export PATH=$PATH:$(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pwd</a:t>
            </a: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)/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gcc</a:t>
            </a: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/riscv64-linux-musl-x86_64/bin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下载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lvgl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项目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git clone https://github.com/lvgl/lv_port_linux_frame_buffer.git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然后进入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lvgl</a:t>
            </a: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项目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cd </a:t>
            </a:r>
            <a:r>
              <a:rPr lang="en-US" altLang="zh-CN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lv_port_linux_frame_buffer</a:t>
            </a: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/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编译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</a:rPr>
              <a:t>make clean &amp;&amp; make -j</a:t>
            </a:r>
            <a:endParaRPr lang="zh-CN" altLang="en-US" b="0" i="0" dirty="0">
              <a:solidFill>
                <a:srgbClr val="1F2328"/>
              </a:solidFill>
              <a:effectLst/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5378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C4CA-42D3-2FEE-405D-ED5EE7862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  <a:r>
              <a:rPr lang="en-US" altLang="zh-CN" dirty="0"/>
              <a:t>-</a:t>
            </a:r>
            <a:r>
              <a:rPr lang="zh-CN" altLang="en-US" dirty="0"/>
              <a:t>故事机部分代码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15924-F03A-306E-82B2-6EF6960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1400" dirty="0">
              <a:effectLst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6BC2099-1867-7664-3E11-9B60CC896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61" y="1442622"/>
            <a:ext cx="6076950" cy="48672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2A50AA6-A201-8515-FEAD-6582B8CB3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194" y="0"/>
            <a:ext cx="5435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5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678</TotalTime>
  <Words>778</Words>
  <Application>Microsoft Office PowerPoint</Application>
  <PresentationFormat>宽屏</PresentationFormat>
  <Paragraphs>101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-apple-system</vt:lpstr>
      <vt:lpstr>mp-quote</vt:lpstr>
      <vt:lpstr>system-ui</vt:lpstr>
      <vt:lpstr>等线</vt:lpstr>
      <vt:lpstr>等线 Light</vt:lpstr>
      <vt:lpstr>Arial</vt:lpstr>
      <vt:lpstr>Office 主题​​</vt:lpstr>
      <vt:lpstr>在Duo S上跑你的第一个生成式AI</vt:lpstr>
      <vt:lpstr>目录</vt:lpstr>
      <vt:lpstr>Baby LLaMA 2 on Duo</vt:lpstr>
      <vt:lpstr>Baby LLaMA 2 on Duo-实机演示</vt:lpstr>
      <vt:lpstr>Duo S 简介</vt:lpstr>
      <vt:lpstr>Duo S 简介</vt:lpstr>
      <vt:lpstr>准备</vt:lpstr>
      <vt:lpstr>准备-编译stable_demo</vt:lpstr>
      <vt:lpstr>准备-故事机部分代码</vt:lpstr>
      <vt:lpstr>准备-故事机部分代码</vt:lpstr>
      <vt:lpstr>准备-获取appKey和token</vt:lpstr>
      <vt:lpstr>连接外设-串口登录</vt:lpstr>
      <vt:lpstr>连接外设-串口登录</vt:lpstr>
      <vt:lpstr>连接外设-SPI显示屏连接</vt:lpstr>
      <vt:lpstr>连接外设-USB声卡连接</vt:lpstr>
      <vt:lpstr>连接外设-音频输入连接</vt:lpstr>
      <vt:lpstr>连接外设-音频输出连接</vt:lpstr>
      <vt:lpstr>连接外设-按键连接</vt:lpstr>
      <vt:lpstr>实例演示</vt:lpstr>
      <vt:lpstr>参考资料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从零开始，快速上手Duo开发板攻略</dc:title>
  <dc:creator>管理员 动物</dc:creator>
  <cp:lastModifiedBy>管理员 动物</cp:lastModifiedBy>
  <cp:revision>6</cp:revision>
  <dcterms:created xsi:type="dcterms:W3CDTF">2023-12-14T14:29:16Z</dcterms:created>
  <dcterms:modified xsi:type="dcterms:W3CDTF">2024-07-09T18:53:05Z</dcterms:modified>
</cp:coreProperties>
</file>

<file path=docProps/thumbnail.jpeg>
</file>